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1" r:id="rId18"/>
    <p:sldId id="312" r:id="rId19"/>
    <p:sldId id="313" r:id="rId20"/>
    <p:sldId id="314" r:id="rId21"/>
    <p:sldId id="309" r:id="rId22"/>
  </p:sldIdLst>
  <p:sldSz cx="9144000" cy="6858000" type="screen4x3"/>
  <p:notesSz cx="6811963" cy="9942513"/>
  <p:custDataLst>
    <p:tags r:id="rId25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10" d="100"/>
          <a:sy n="110" d="100"/>
        </p:scale>
        <p:origin x="16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3995E58-4FDE-4B40-8057-E16C1CF4E0B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9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4"/>
            <a:ext cx="544957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9B7C40E-D18A-48C8-826A-71CE96938EC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1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32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11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60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12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3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13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03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14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0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15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7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16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8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17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6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18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2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19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20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2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0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21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3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3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4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5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38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6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7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4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8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9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6854C-8D97-44EE-BAB4-B853F1A913F4}" type="slidenum">
              <a:rPr lang="en-AU"/>
              <a:pPr/>
              <a:t>10</a:t>
            </a:fld>
            <a:endParaRPr lang="en-A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E82470-9658-48DB-BB67-8AB29585F8C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79A6-838F-477E-904D-40748D133A3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7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87715-39A9-4F15-86AF-FA621A44019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0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C6DBE-C873-4A1A-BF87-78FF99A0B33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45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0F1A8-E981-490E-9771-D239C6C6B2B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8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804BD-2D64-4A0F-841E-7C7B7D090C7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594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9D06-7F74-452A-8D57-7E469127C75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7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27B9D-18E5-4453-893A-FB48999DF7D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01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E1BB3-7516-4485-B673-6217A4162EF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12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1487-E51B-4C53-9967-E698D6D4514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01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60B2F-E105-4B1C-BD9E-E7ABC112694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25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A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A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35ED98-A7CA-4EFF-ACA4-06CF8B0509D7}" type="slidenum">
              <a:rPr lang="en-AU"/>
              <a:pPr/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yberistan.org/islamic/kabah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636838"/>
            <a:ext cx="8064822" cy="2976562"/>
          </a:xfrm>
        </p:spPr>
        <p:txBody>
          <a:bodyPr/>
          <a:lstStyle/>
          <a:p>
            <a:pPr algn="l"/>
            <a:r>
              <a:rPr lang="en-AU" sz="6000" b="1" dirty="0" smtClean="0">
                <a:solidFill>
                  <a:srgbClr val="FFFF00"/>
                </a:solidFill>
              </a:rPr>
              <a:t>Islam</a:t>
            </a:r>
          </a:p>
          <a:p>
            <a:pPr algn="l"/>
            <a:endParaRPr lang="en-AU" b="1" dirty="0"/>
          </a:p>
          <a:p>
            <a:pPr algn="l"/>
            <a:r>
              <a:rPr lang="en-AU" b="1" dirty="0" smtClean="0"/>
              <a:t>The </a:t>
            </a:r>
            <a:r>
              <a:rPr lang="en-AU" b="1" dirty="0" smtClean="0">
                <a:hlinkClick r:id="rId4"/>
              </a:rPr>
              <a:t>Ka’bah</a:t>
            </a:r>
            <a:endParaRPr lang="en-AU" b="1" dirty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83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610 CE – mediating in a cave on Mt Hira Muhammad was overwhelmed by the presence of another …</a:t>
            </a:r>
          </a:p>
          <a:p>
            <a:pPr algn="r"/>
            <a:endParaRPr lang="en-AU" sz="1050" dirty="0" smtClean="0"/>
          </a:p>
          <a:p>
            <a:pPr algn="l"/>
            <a:endParaRPr lang="en-AU" sz="900" b="1" dirty="0"/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6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Muhammad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rgbClr val="FFFF00"/>
                </a:solidFill>
              </a:rPr>
              <a:t>Turning point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rgbClr val="FFFF00"/>
                </a:solidFill>
              </a:rPr>
              <a:t>Experiences continued for 22 years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rgbClr val="FFFF00"/>
                </a:solidFill>
              </a:rPr>
              <a:t>Fear &amp; confusion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600" b="1" dirty="0" smtClean="0">
                <a:solidFill>
                  <a:srgbClr val="FFFF00"/>
                </a:solidFill>
              </a:rPr>
              <a:t>Continuing nature of the revelation was the evidence that he was being called to be a prophet</a:t>
            </a:r>
          </a:p>
          <a:p>
            <a:pPr algn="r"/>
            <a:endParaRPr lang="en-AU" sz="1050" dirty="0" smtClean="0"/>
          </a:p>
          <a:p>
            <a:pPr algn="l"/>
            <a:endParaRPr lang="en-AU" sz="900" b="1" dirty="0"/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9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Collected together the recitations became the holiest text in Islam –</a:t>
            </a:r>
          </a:p>
          <a:p>
            <a:pPr algn="l"/>
            <a:endParaRPr lang="en-AU" sz="3600" b="1" dirty="0" smtClean="0">
              <a:solidFill>
                <a:srgbClr val="FFFF00"/>
              </a:solidFill>
            </a:endParaRPr>
          </a:p>
          <a:p>
            <a:r>
              <a:rPr lang="en-AU" sz="4800" b="1" dirty="0" smtClean="0">
                <a:solidFill>
                  <a:srgbClr val="FFFF00"/>
                </a:solidFill>
              </a:rPr>
              <a:t>The Qur’an</a:t>
            </a:r>
          </a:p>
          <a:p>
            <a:pPr algn="r"/>
            <a:endParaRPr lang="en-AU" sz="1050" dirty="0" smtClean="0"/>
          </a:p>
          <a:p>
            <a:pPr algn="l"/>
            <a:endParaRPr lang="en-AU" sz="900" b="1" dirty="0"/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4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u="sng" dirty="0" smtClean="0">
                <a:solidFill>
                  <a:srgbClr val="FFFF00"/>
                </a:solidFill>
              </a:rPr>
              <a:t>The Qur’an</a:t>
            </a:r>
          </a:p>
          <a:p>
            <a:pPr algn="l"/>
            <a:endParaRPr lang="en-AU" sz="3600" b="1" dirty="0">
              <a:solidFill>
                <a:srgbClr val="FFFF00"/>
              </a:solidFill>
            </a:endParaRPr>
          </a:p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A collection of recitations.</a:t>
            </a:r>
          </a:p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Muhammad was commanded to read or to recite</a:t>
            </a:r>
            <a:r>
              <a:rPr lang="en-AU" sz="1050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u="sng" dirty="0" smtClean="0">
                <a:solidFill>
                  <a:srgbClr val="FFFF00"/>
                </a:solidFill>
              </a:rPr>
              <a:t>The Qur’an</a:t>
            </a:r>
          </a:p>
          <a:p>
            <a:pPr algn="l"/>
            <a:endParaRPr lang="en-AU" sz="3600" b="1" dirty="0">
              <a:solidFill>
                <a:srgbClr val="FFFF00"/>
              </a:solidFill>
            </a:endParaRPr>
          </a:p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114 </a:t>
            </a:r>
            <a:r>
              <a:rPr lang="en-AU" sz="3600" b="1" dirty="0" err="1" smtClean="0">
                <a:solidFill>
                  <a:srgbClr val="FFFF00"/>
                </a:solidFill>
              </a:rPr>
              <a:t>surahs</a:t>
            </a:r>
            <a:r>
              <a:rPr lang="en-AU" sz="3600" b="1" dirty="0" smtClean="0">
                <a:solidFill>
                  <a:srgbClr val="FFFF00"/>
                </a:solidFill>
              </a:rPr>
              <a:t> or chapter</a:t>
            </a:r>
          </a:p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About the size of the New Testament</a:t>
            </a:r>
            <a:endParaRPr lang="en-AU" sz="1050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Muhammad was virtually illiterate … impossible for him to have produced such an exquisite and profound literary masterpiece without divine involvement.</a:t>
            </a: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u="sng" dirty="0" smtClean="0">
                <a:solidFill>
                  <a:srgbClr val="FFFF00"/>
                </a:solidFill>
              </a:rPr>
              <a:t>Process</a:t>
            </a:r>
            <a:r>
              <a:rPr lang="en-AU" sz="3600" b="1" dirty="0" smtClean="0">
                <a:solidFill>
                  <a:srgbClr val="FFFF00"/>
                </a:solidFill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400" b="1" dirty="0" smtClean="0">
                <a:solidFill>
                  <a:srgbClr val="FFFF00"/>
                </a:solidFill>
              </a:rPr>
              <a:t>Muhammad “heard”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400" b="1" dirty="0" smtClean="0">
                <a:solidFill>
                  <a:srgbClr val="FFFF00"/>
                </a:solidFill>
              </a:rPr>
              <a:t>Muhammad “recited” the divine words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400" b="1" dirty="0" smtClean="0">
                <a:solidFill>
                  <a:srgbClr val="FFFF00"/>
                </a:solidFill>
              </a:rPr>
              <a:t>Followers memorised them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AU" sz="3400" b="1" dirty="0" smtClean="0">
                <a:solidFill>
                  <a:srgbClr val="FFFF00"/>
                </a:solidFill>
              </a:rPr>
              <a:t>Eventually noted them down on parchment, stone, palm leaves &amp; papyrus</a:t>
            </a: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7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Probably the first written Qur’an was commissioned around the year 650 CE</a:t>
            </a:r>
            <a:endParaRPr lang="en-AU" sz="3400" b="1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Lots of ‘versions’ existed prior to 650. This commissioned edition – during the reign of </a:t>
            </a:r>
            <a:r>
              <a:rPr lang="en-AU" sz="3600" b="1" dirty="0" err="1" smtClean="0">
                <a:solidFill>
                  <a:srgbClr val="FFFF00"/>
                </a:solidFill>
              </a:rPr>
              <a:t>Uthman</a:t>
            </a:r>
            <a:r>
              <a:rPr lang="en-AU" sz="3600" b="1" dirty="0" smtClean="0">
                <a:solidFill>
                  <a:srgbClr val="FFFF00"/>
                </a:solidFill>
              </a:rPr>
              <a:t> – is essentially the version used today.</a:t>
            </a:r>
            <a:endParaRPr lang="en-AU" sz="3400" b="1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1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Muhammad – not the original author of the words – he was a conduit through which God transmitted a divine message.</a:t>
            </a:r>
            <a:endParaRPr lang="en-AU" sz="3400" b="1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6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b="1" u="sng" dirty="0" smtClean="0"/>
              <a:t>Islamic Tradition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Built by Adam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Rebuilt by Abraham &amp; his son Ishmael are being destroyed  in the waters of the Flood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Local tribes made annual pilgrimages to the shrine which contained more than 300 statuettes representing the local gods</a:t>
            </a:r>
            <a:endParaRPr lang="en-AU" b="1" dirty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Muhammad did not see God or hear God’s voice. Muhammad heard the voice of the Angel Gabriel.</a:t>
            </a:r>
            <a:endParaRPr lang="en-AU" sz="3400" b="1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1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In the </a:t>
            </a:r>
            <a:r>
              <a:rPr lang="en-AU" sz="3600" b="1" dirty="0">
                <a:solidFill>
                  <a:srgbClr val="FFFF00"/>
                </a:solidFill>
              </a:rPr>
              <a:t>S</a:t>
            </a:r>
            <a:r>
              <a:rPr lang="en-AU" sz="3600" b="1" dirty="0" smtClean="0">
                <a:solidFill>
                  <a:srgbClr val="FFFF00"/>
                </a:solidFill>
              </a:rPr>
              <a:t>emitic religions, Gabriel and he fellow angelic beings bridge the gap between </a:t>
            </a:r>
            <a:r>
              <a:rPr lang="en-AU" sz="3600" b="1" smtClean="0">
                <a:solidFill>
                  <a:srgbClr val="FFFF00"/>
                </a:solidFill>
              </a:rPr>
              <a:t>the infinite </a:t>
            </a:r>
            <a:r>
              <a:rPr lang="en-AU" sz="3600" b="1" dirty="0" smtClean="0">
                <a:solidFill>
                  <a:srgbClr val="FFFF00"/>
                </a:solidFill>
              </a:rPr>
              <a:t>God and the finite persons, assisting in the process of divine communication.</a:t>
            </a:r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9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b="1" u="sng" dirty="0" smtClean="0"/>
              <a:t>Islamic Tradition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In 630 Muhammad returned to his native town after a decade as governor of Medina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Ordered all statuettes to be destroyed.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Ka’bah was retained and transformed into the centre of a new religious world.</a:t>
            </a:r>
            <a:endParaRPr lang="en-AU" b="1" dirty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3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b="1" u="sng" dirty="0" smtClean="0"/>
              <a:t>What questions does this raise?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What are they all facing?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/>
              <a:t>With what symbol did Muhammad replace the hundreds of pre-existing pagan statues inside the Ka’bah?</a:t>
            </a:r>
            <a:endParaRPr lang="en-AU" b="1" dirty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0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b="1" u="sng" dirty="0" smtClean="0"/>
              <a:t>The answer?</a:t>
            </a:r>
          </a:p>
          <a:p>
            <a:pPr algn="l"/>
            <a:endParaRPr lang="en-AU" b="1" dirty="0"/>
          </a:p>
          <a:p>
            <a:r>
              <a:rPr lang="en-AU" sz="6000" b="1" dirty="0" smtClean="0"/>
              <a:t>NOTHING</a:t>
            </a:r>
          </a:p>
          <a:p>
            <a:pPr algn="l"/>
            <a:endParaRPr lang="en-AU" sz="3600" b="1" dirty="0" smtClean="0"/>
          </a:p>
          <a:p>
            <a:r>
              <a:rPr lang="en-AU" sz="3600" b="1" dirty="0" smtClean="0">
                <a:solidFill>
                  <a:srgbClr val="FFFF00"/>
                </a:solidFill>
              </a:rPr>
              <a:t>In the heart of Islam lies an indivisible and invisible mystery.</a:t>
            </a:r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2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2800" b="1" dirty="0" smtClean="0"/>
              <a:t>Muhammad’s action of destroying the statues reflects the first key theological principle concerning the nature </a:t>
            </a:r>
            <a:r>
              <a:rPr lang="en-AU" sz="2800" b="1" dirty="0" err="1" smtClean="0"/>
              <a:t>fo</a:t>
            </a:r>
            <a:r>
              <a:rPr lang="en-AU" sz="2800" b="1" dirty="0" smtClean="0"/>
              <a:t> God in Islam.</a:t>
            </a:r>
          </a:p>
          <a:p>
            <a:pPr algn="l"/>
            <a:r>
              <a:rPr lang="en-AU" sz="2800" b="1" dirty="0" smtClean="0"/>
              <a:t>It is a principle succinctly expressed in the </a:t>
            </a:r>
            <a:r>
              <a:rPr lang="en-AU" sz="2800" b="1" dirty="0" err="1" smtClean="0"/>
              <a:t>shahadah</a:t>
            </a:r>
            <a:r>
              <a:rPr lang="en-AU" sz="2800" b="1" dirty="0" smtClean="0"/>
              <a:t> – the first of the Five Pillars of Islam:</a:t>
            </a:r>
          </a:p>
          <a:p>
            <a:pPr algn="l"/>
            <a:r>
              <a:rPr lang="en-AU" sz="2800" b="1" i="1" dirty="0" smtClean="0">
                <a:solidFill>
                  <a:srgbClr val="FFFF00"/>
                </a:solidFill>
              </a:rPr>
              <a:t>I bear witness that there is no god but God;</a:t>
            </a:r>
          </a:p>
          <a:p>
            <a:pPr algn="l"/>
            <a:r>
              <a:rPr lang="en-AU" sz="2800" b="1" i="1" dirty="0" smtClean="0">
                <a:solidFill>
                  <a:srgbClr val="FFFF00"/>
                </a:solidFill>
              </a:rPr>
              <a:t>I bear witness that Muhammad is His prophet.</a:t>
            </a:r>
          </a:p>
          <a:p>
            <a:pPr algn="l"/>
            <a:endParaRPr lang="en-AU" sz="3600" b="1" dirty="0" smtClean="0">
              <a:solidFill>
                <a:srgbClr val="FFFF00"/>
              </a:solidFill>
            </a:endParaRPr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r>
              <a:rPr lang="en-AU" sz="4000" b="1" dirty="0" err="1" smtClean="0"/>
              <a:t>Shahadah</a:t>
            </a:r>
            <a:r>
              <a:rPr lang="en-AU" sz="4000" b="1" dirty="0" smtClean="0"/>
              <a:t> announces</a:t>
            </a:r>
          </a:p>
          <a:p>
            <a:endParaRPr lang="en-AU" sz="4000" b="1" i="1" dirty="0">
              <a:solidFill>
                <a:srgbClr val="FFFF00"/>
              </a:solidFill>
            </a:endParaRPr>
          </a:p>
          <a:p>
            <a:endParaRPr lang="en-AU" sz="4000" b="1" i="1" dirty="0" smtClean="0">
              <a:solidFill>
                <a:srgbClr val="FFFF00"/>
              </a:solidFill>
            </a:endParaRPr>
          </a:p>
          <a:p>
            <a:endParaRPr lang="en-AU" sz="4000" b="1" i="1" dirty="0">
              <a:solidFill>
                <a:srgbClr val="FFFF00"/>
              </a:solidFill>
            </a:endParaRPr>
          </a:p>
          <a:p>
            <a:r>
              <a:rPr lang="en-AU" sz="4000" b="1" i="1" dirty="0" smtClean="0">
                <a:solidFill>
                  <a:srgbClr val="FFFF00"/>
                </a:solidFill>
              </a:rPr>
              <a:t>Oneness &amp; uniqueness of God</a:t>
            </a:r>
          </a:p>
          <a:p>
            <a:pPr algn="l"/>
            <a:endParaRPr lang="en-AU" sz="3600" b="1" dirty="0" smtClean="0">
              <a:solidFill>
                <a:srgbClr val="FFFF00"/>
              </a:solidFill>
            </a:endParaRPr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4139952" y="3140968"/>
            <a:ext cx="936104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8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264051" cy="1470025"/>
          </a:xfrm>
        </p:spPr>
        <p:txBody>
          <a:bodyPr/>
          <a:lstStyle/>
          <a:p>
            <a:pPr algn="l"/>
            <a:r>
              <a:rPr lang="en-AU" sz="3600" i="1" dirty="0" smtClean="0">
                <a:solidFill>
                  <a:srgbClr val="FFFFFF"/>
                </a:solidFill>
              </a:rPr>
              <a:t>Beyond Space &amp; Time</a:t>
            </a:r>
            <a:endParaRPr lang="en-AU" sz="3600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132856"/>
            <a:ext cx="8064822" cy="4320480"/>
          </a:xfrm>
        </p:spPr>
        <p:txBody>
          <a:bodyPr/>
          <a:lstStyle/>
          <a:p>
            <a:pPr algn="l"/>
            <a:r>
              <a:rPr lang="en-AU" sz="3600" b="1" dirty="0" smtClean="0">
                <a:solidFill>
                  <a:srgbClr val="FFFF00"/>
                </a:solidFill>
              </a:rPr>
              <a:t>Alongside the </a:t>
            </a:r>
            <a:r>
              <a:rPr lang="en-AU" sz="3600" b="1" dirty="0">
                <a:solidFill>
                  <a:srgbClr val="FFFF00"/>
                </a:solidFill>
              </a:rPr>
              <a:t>J</a:t>
            </a:r>
            <a:r>
              <a:rPr lang="en-AU" sz="3600" b="1" dirty="0" smtClean="0">
                <a:solidFill>
                  <a:srgbClr val="FFFF00"/>
                </a:solidFill>
              </a:rPr>
              <a:t>ewish faith, Islam stands as a resolute voice of unqualified monotheism, asserting that there is only one absolute and that is by nature undifferentiated and without equal.</a:t>
            </a:r>
          </a:p>
          <a:p>
            <a:pPr algn="r"/>
            <a:endParaRPr lang="en-AU" sz="1050" dirty="0" smtClean="0"/>
          </a:p>
          <a:p>
            <a:pPr algn="r"/>
            <a:r>
              <a:rPr lang="en-AU" sz="1050" dirty="0" smtClean="0"/>
              <a:t>Gwynne</a:t>
            </a:r>
            <a:r>
              <a:rPr lang="en-AU" sz="1050" dirty="0"/>
              <a:t>, Paul (2009) </a:t>
            </a:r>
            <a:r>
              <a:rPr lang="en-AU" sz="1050" i="1" dirty="0"/>
              <a:t>World Religions in Practice</a:t>
            </a:r>
            <a:r>
              <a:rPr lang="en-AU" sz="1050" dirty="0"/>
              <a:t> p. </a:t>
            </a:r>
            <a:r>
              <a:rPr lang="en-AU" sz="1050" dirty="0" smtClean="0"/>
              <a:t>33</a:t>
            </a:r>
            <a:endParaRPr lang="en-AU" sz="1050" dirty="0"/>
          </a:p>
          <a:p>
            <a:pPr algn="l"/>
            <a:endParaRPr lang="en-AU" sz="900" b="1" dirty="0"/>
          </a:p>
          <a:p>
            <a:endParaRPr lang="en-AU" sz="6000" b="1" dirty="0" smtClean="0"/>
          </a:p>
        </p:txBody>
      </p:sp>
      <p:pic>
        <p:nvPicPr>
          <p:cNvPr id="2052" name="Picture 4" descr="World Relig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76" y="0"/>
            <a:ext cx="2009924" cy="20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4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552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1806</TotalTime>
  <Words>585</Words>
  <Application>Microsoft Office PowerPoint</Application>
  <PresentationFormat>On-screen Show (4:3)</PresentationFormat>
  <Paragraphs>102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Maple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PowerPoint Presentation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  <vt:lpstr>Beyond Space &amp; Time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Syllabus</dc:title>
  <dc:creator>..John</dc:creator>
  <cp:lastModifiedBy>Jonathan Royan</cp:lastModifiedBy>
  <cp:revision>223</cp:revision>
  <cp:lastPrinted>2014-06-04T21:01:49Z</cp:lastPrinted>
  <dcterms:created xsi:type="dcterms:W3CDTF">2008-02-22T20:40:03Z</dcterms:created>
  <dcterms:modified xsi:type="dcterms:W3CDTF">2015-10-05T23:35:50Z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D500734A-3072-4EEB-92E9-9931D9B7041D</vt:lpwstr>
  </property>
  <property fmtid="{D5CDD505-2E9C-101B-9397-08002B2CF9AE}" pid="3" name="ArticulatePath">
    <vt:lpwstr>introducing_islam</vt:lpwstr>
  </property>
</Properties>
</file>